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</p:sldMasterIdLst>
  <p:notesMasterIdLst>
    <p:notesMasterId r:id="rId21"/>
  </p:notesMasterIdLst>
  <p:sldIdLst>
    <p:sldId id="256" r:id="rId4"/>
    <p:sldId id="280" r:id="rId5"/>
    <p:sldId id="305" r:id="rId6"/>
    <p:sldId id="277" r:id="rId7"/>
    <p:sldId id="294" r:id="rId8"/>
    <p:sldId id="28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61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indent="0" algn="r">
              <a:buNone/>
            </a:pPr>
            <a:fld id="{2D3CC9C1-C5FF-4993-9393-177038718ABD}" type="slidenum">
              <a:rPr lang="es-ES" sz="1400" b="0" strike="noStrike" spc="-1" smtClean="0">
                <a:solidFill>
                  <a:srgbClr val="000000"/>
                </a:solidFill>
                <a:latin typeface="Times New Roman"/>
              </a:rPr>
              <a:t>12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460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688E50-B896-4303-9C32-5EEB3F8BBDBA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7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3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cxn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0960" rIns="90000" bIns="3096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d-ID" sz="1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/>
          <p:cNvPicPr/>
          <p:nvPr/>
        </p:nvPicPr>
        <p:blipFill>
          <a:blip r:embed="rId4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/>
          <p:cNvPicPr/>
          <p:nvPr/>
        </p:nvPicPr>
        <p:blipFill>
          <a:blip r:embed="rId3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8640" rIns="90000" bIns="8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/>
          <p:cNvPicPr/>
          <p:nvPr/>
        </p:nvPicPr>
        <p:blipFill>
          <a:blip r:embed="rId4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6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960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sz="4000" b="1" spc="-1" dirty="0">
                <a:solidFill>
                  <a:schemeClr val="lt1"/>
                </a:solidFill>
                <a:latin typeface="Proxima Nova"/>
              </a:rPr>
              <a:t> – Perfil cliente</a:t>
            </a:r>
            <a:endParaRPr lang="es-E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512" y="3839467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¿</a:t>
            </a:r>
            <a:r>
              <a:rPr lang="en-US" sz="1600" dirty="0" err="1">
                <a:solidFill>
                  <a:schemeClr val="bg1"/>
                </a:solidFill>
              </a:rPr>
              <a:t>Cómo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podemos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ajustar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nuestras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ofertas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promociones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alinearnos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mejor</a:t>
            </a:r>
            <a:r>
              <a:rPr lang="en-US" sz="1600" dirty="0">
                <a:solidFill>
                  <a:schemeClr val="bg1"/>
                </a:solidFill>
              </a:rPr>
              <a:t> con las </a:t>
            </a:r>
            <a:r>
              <a:rPr lang="en-US" sz="1600" dirty="0" err="1">
                <a:solidFill>
                  <a:schemeClr val="bg1"/>
                </a:solidFill>
              </a:rPr>
              <a:t>características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demográficas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nuestros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clientes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más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valiosos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3E28-4882-D1EB-8A72-7DA256D3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219937-8F1C-E243-C001-6E93BF01124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6A98C1-7A66-F540-92CB-5630D22B7D2A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ED24B5F-BBB9-748E-6A75-0FAB4ECD752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981C9AB-9DE1-D327-E456-8CCAE3E64BF5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08453-AC76-973B-D116-5642A11AD1EA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DB79FA99-29C3-0D6A-1539-C45139C09E81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FF486D72-FCC8-D46F-126E-878473287E5F}"/>
              </a:ext>
            </a:extLst>
          </p:cNvPr>
          <p:cNvSpPr/>
          <p:nvPr/>
        </p:nvSpPr>
        <p:spPr>
          <a:xfrm>
            <a:off x="6777855" y="448645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Un gran porcentaje de personas en la categoría “otro”: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Desempleados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Estudiantes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C679A058-DDD0-C5D3-B5A4-491B382798EA}"/>
              </a:ext>
            </a:extLst>
          </p:cNvPr>
          <p:cNvSpPr/>
          <p:nvPr/>
        </p:nvSpPr>
        <p:spPr>
          <a:xfrm>
            <a:off x="1924465" y="4841870"/>
            <a:ext cx="2712527" cy="93979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secundarios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9EA30D-B6BD-7DB4-4589-D862908E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266" y="1058649"/>
            <a:ext cx="3512394" cy="33202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63189F-E05C-7BDB-9F19-FCA0CBDA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1076333"/>
            <a:ext cx="2847103" cy="35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C2AE-687B-2FB2-F2E6-A53F187F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1D9B40D-3F91-4D40-DA05-FE2FCD793DFA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114097-2C4F-1C42-222B-E56F66546BF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3006A7F8-58E8-8449-13B5-11FEB7205E9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C586112-27F8-B7E8-95AC-D0D344F0FE7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BB65F-3767-9613-885C-0E3D5D8E7AED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B304B437-6E4D-13E2-C5CF-EBFD611C2567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C030EC90-21B7-9890-3255-1EEE2FD02A11}"/>
              </a:ext>
            </a:extLst>
          </p:cNvPr>
          <p:cNvSpPr/>
          <p:nvPr/>
        </p:nvSpPr>
        <p:spPr>
          <a:xfrm>
            <a:off x="6823522" y="4856387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Solo el 21% tiene contratada una hipoteca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09B53150-4820-96FC-0D08-9D9ED29675D6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Mayor proporción de personas casadas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0903F7-0AC4-1BE5-0CD1-A5F44630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90" y="1247320"/>
            <a:ext cx="3116658" cy="36090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DBE9DD-6743-E629-7C54-180285F8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1249005"/>
            <a:ext cx="2716342" cy="35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9D05-2B17-BFD1-2919-930E1102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C76E301-4947-6FCC-41B2-283D1922D45A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BC4F33-2021-C7B3-CA73-452A85FA5C5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D0A52B6A-7095-42C1-FFF2-F7FDF00C0214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C0656EC-2DE2-173F-8472-0D7CDD341BC3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4 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FF47-0D5C-1603-91A4-505EB443757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0CB5F5C-45C0-DE1F-F289-326722DE625D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3D434CC5-519E-F71E-616E-8AB07ADD4815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Personas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mayores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desempleados) con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educación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secundaria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sin hipoteca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46FEF1BA-E890-AA79-2114-C751922A388A}"/>
              </a:ext>
            </a:extLst>
          </p:cNvPr>
          <p:cNvSpPr/>
          <p:nvPr/>
        </p:nvSpPr>
        <p:spPr>
          <a:xfrm>
            <a:off x="5156201" y="1182668"/>
            <a:ext cx="5604932" cy="3632200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Productos de ahorro de bajo riesgo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Seguros de vida para personas mayores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Planes de retiro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Promociones para transferencias de pensiones</a:t>
            </a:r>
          </a:p>
        </p:txBody>
      </p:sp>
    </p:spTree>
    <p:extLst>
      <p:ext uri="{BB962C8B-B14F-4D97-AF65-F5344CB8AC3E}">
        <p14:creationId xmlns:p14="http://schemas.microsoft.com/office/powerpoint/2010/main" val="251683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96CE-658A-E256-9864-0F8AF217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CA3B7C0-F734-9D50-2CF1-54294BC5869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3E8269-C302-962D-BDC3-70F8756644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B57B7178-6995-A37C-D343-1D52332B07B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6193025-1F1C-0007-DCAC-AA5D9300586B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25A8F-582D-F60A-3547-52F66F17A67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26F83100-A41D-D40B-BEE3-286AC0CFA932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BE55E070-621A-1A1D-92CB-B96C12ABE206}"/>
              </a:ext>
            </a:extLst>
          </p:cNvPr>
          <p:cNvSpPr/>
          <p:nvPr/>
        </p:nvSpPr>
        <p:spPr>
          <a:xfrm>
            <a:off x="696604" y="258826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Balances más bien bajos, incluyendo algunos negativos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ACE7B99E-A567-C120-298C-E750D0AC43E6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25 y 40 años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760A34-B13D-1CC6-A5E7-11C95D5D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742" y="1182668"/>
            <a:ext cx="7850251" cy="45669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E1D735-12A1-0CD0-D44F-C5520904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58" y="1613805"/>
            <a:ext cx="2152650" cy="8477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6E0740-D245-9067-D8C0-3119981F6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5" y="3925702"/>
            <a:ext cx="1819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2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CEB9-B040-F45C-6377-2F6D0ACE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F5D0968-8D06-6308-CAB4-43B56AE42B43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3A4CE9-8DC1-3AA0-8E9B-59A449C21D22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DE5A994-C04D-ED12-E463-97E13DA6D654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B67D039-22AE-676A-55D8-E4449B6F1373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D076C-6313-8446-E6F8-08DB082A7207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73CEEE1A-872A-A7D9-1833-0C8264A0F33E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960A5888-CAC4-39ED-21FE-4D1A0CAE3481}"/>
              </a:ext>
            </a:extLst>
          </p:cNvPr>
          <p:cNvSpPr/>
          <p:nvPr/>
        </p:nvSpPr>
        <p:spPr>
          <a:xfrm>
            <a:off x="2098311" y="4833555"/>
            <a:ext cx="2712527" cy="93979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secundarios o terciarios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876F90-A6E5-76E8-51D6-A4CAE5D7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48" y="1075093"/>
            <a:ext cx="3274931" cy="32905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C41BFC0-F2EA-A0BD-591C-BC3F3702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69" y="1084648"/>
            <a:ext cx="3620612" cy="3328198"/>
          </a:xfrm>
          <a:prstGeom prst="rect">
            <a:avLst/>
          </a:prstGeom>
        </p:spPr>
      </p:pic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86F8E352-4011-E32E-889B-ECA8FD37FFB8}"/>
              </a:ext>
            </a:extLst>
          </p:cNvPr>
          <p:cNvSpPr/>
          <p:nvPr/>
        </p:nvSpPr>
        <p:spPr>
          <a:xfrm>
            <a:off x="6928005" y="452551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son profesionales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</p:spTree>
    <p:extLst>
      <p:ext uri="{BB962C8B-B14F-4D97-AF65-F5344CB8AC3E}">
        <p14:creationId xmlns:p14="http://schemas.microsoft.com/office/powerpoint/2010/main" val="426384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85F3E-2D30-BE67-07B5-F245CC9B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5BF961-FA7E-D5C4-6384-3BB7B3D3D1C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30DA74-14F3-1E0B-62F7-F916ACF6D989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82CE523-EE26-1519-08B0-EDECA756B72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225E1389-E379-524D-A200-ED31C132F36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1994-685F-878A-649D-7B649BF199A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03C96FEA-4358-EB6C-DFCF-A252E226D0F7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DD021395-314C-79CF-B2B7-30DD2A5E2EB6}"/>
              </a:ext>
            </a:extLst>
          </p:cNvPr>
          <p:cNvSpPr/>
          <p:nvPr/>
        </p:nvSpPr>
        <p:spPr>
          <a:xfrm>
            <a:off x="6647332" y="4868215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no tiene una hipoteca contratada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B07A5358-9AC9-2F93-241B-FC6BD84FDFE3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Casi todos son solteros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952435-8F30-02C9-9A1F-DE3AFC44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51" y="1143122"/>
            <a:ext cx="2617736" cy="37811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7296B2-8F6E-0860-38B2-AF9DD27B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13" y="1059464"/>
            <a:ext cx="3281981" cy="37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2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26BB-5E38-F0F0-6D71-17419ED7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B5CE3BA-2BCC-A62F-F446-8AEE1A3A7E7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207D4B-D432-F4FE-6922-CD759BCC819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6986214C-5816-76C8-6D55-F2146B5AE58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BEB9A1EA-0545-4DF9-5405-FB88D6B4519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5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 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C954-2DF6-E051-D0DE-22FED041BAC4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A596BF8-1E98-C10D-4512-5A09DAD173A6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1F2AC071-8849-DCD8-817E-B5B6F754F589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Jóvenes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profesionales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solteros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con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balances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más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bajos y sin hipoteca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1646198C-AD05-ABA6-3AD4-A548F96B2D11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Hipotecas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Productos de ahorro a corto plazo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Créditos para la compra de vivienda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Cuentas sin comisiones para jóvenes</a:t>
            </a:r>
          </a:p>
        </p:txBody>
      </p:sp>
    </p:spTree>
    <p:extLst>
      <p:ext uri="{BB962C8B-B14F-4D97-AF65-F5344CB8AC3E}">
        <p14:creationId xmlns:p14="http://schemas.microsoft.com/office/powerpoint/2010/main" val="91276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800" b="1" strike="noStrike" spc="-1">
                <a:solidFill>
                  <a:srgbClr val="F68A1F"/>
                </a:solidFill>
                <a:latin typeface="Proxima Nova"/>
              </a:rPr>
              <a:t>Gracias</a:t>
            </a:r>
            <a:endParaRPr lang="es-E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50332" y="3556000"/>
            <a:ext cx="3659147" cy="40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70C0"/>
                </a:solidFill>
                <a:latin typeface="Calibri"/>
              </a:rPr>
              <a:t>Damián Molini </a:t>
            </a:r>
            <a:endParaRPr lang="es-E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3600" b="0" strike="noStrike" spc="-1" dirty="0">
                <a:solidFill>
                  <a:schemeClr val="dk1"/>
                </a:solidFill>
                <a:latin typeface="Proxima Nova"/>
              </a:rPr>
              <a:t>Eq</a:t>
            </a:r>
            <a:r>
              <a:rPr lang="es-ES" sz="3600" spc="-1" dirty="0">
                <a:solidFill>
                  <a:schemeClr val="dk1"/>
                </a:solidFill>
                <a:latin typeface="Proxima Nova"/>
              </a:rPr>
              <a:t>uipo </a:t>
            </a:r>
            <a:r>
              <a:rPr lang="es-ES" sz="3600" b="0" strike="noStrike" spc="-1" dirty="0">
                <a:solidFill>
                  <a:srgbClr val="F68A1F"/>
                </a:solidFill>
                <a:latin typeface="Proxima Nova"/>
              </a:rPr>
              <a:t>A</a:t>
            </a:r>
            <a:endParaRPr lang="es-E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1AAB9-5D66-2F42-925E-340CDC20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21D835-3477-7949-DB53-C4BE064A110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FD0D9D-E1B7-3F5C-B2EE-87FB04DC9B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F9A3C6-BA9E-4D6E-780B-3199159BB24F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480F7E97-A5D0-DAF1-27D3-9970D1B5E5DE}"/>
              </a:ext>
            </a:extLst>
          </p:cNvPr>
          <p:cNvSpPr/>
          <p:nvPr/>
        </p:nvSpPr>
        <p:spPr>
          <a:xfrm>
            <a:off x="633558" y="2112150"/>
            <a:ext cx="5286478" cy="26337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Técnica: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Algoritmo K-</a:t>
            </a:r>
            <a:r>
              <a:rPr kumimoji="0" lang="es-E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Means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>
              <a:defRPr/>
            </a:pP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Segmentos: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Variables utilizadas: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edad, balance, trabajo,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estado civil, educación, hipoteca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94AC8-A304-A303-479C-DC46046D40CA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SEGMENTACIÓN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1363FA-A183-B900-507D-341776C7B12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5FF92EDD-60B8-EC7F-73E3-EFFAA9905C22}"/>
              </a:ext>
            </a:extLst>
          </p:cNvPr>
          <p:cNvSpPr txBox="1"/>
          <p:nvPr/>
        </p:nvSpPr>
        <p:spPr>
          <a:xfrm>
            <a:off x="506746" y="6374090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8FC7C9-FA92-F213-CB53-32E1F926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43" y="1642326"/>
            <a:ext cx="5610998" cy="33976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C96AF83-B429-BF41-7A20-FC5847466A6E}"/>
              </a:ext>
            </a:extLst>
          </p:cNvPr>
          <p:cNvSpPr/>
          <p:nvPr/>
        </p:nvSpPr>
        <p:spPr>
          <a:xfrm>
            <a:off x="8785500" y="3808381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ECD99CAF-6EDB-1B3D-B57C-42B3994F1889}"/>
              </a:ext>
            </a:extLst>
          </p:cNvPr>
          <p:cNvSpPr/>
          <p:nvPr/>
        </p:nvSpPr>
        <p:spPr>
          <a:xfrm>
            <a:off x="9520837" y="513810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Silhouette Score: 0,43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4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E552B-1B53-E30B-ACA6-5C20E13D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35B79FC-F09B-63FA-8302-734089FC37C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8B6666-6EDE-A7A1-64E5-4EF1594CA6A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ABCBA9E-FCAC-DC89-9691-9DC052BB2C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7A4B18CB-C70D-BE69-C19A-1CB9633BAAFB}"/>
              </a:ext>
            </a:extLst>
          </p:cNvPr>
          <p:cNvSpPr/>
          <p:nvPr/>
        </p:nvSpPr>
        <p:spPr>
          <a:xfrm>
            <a:off x="1000950" y="1356810"/>
            <a:ext cx="2243077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1AAFD-B504-E012-6FF3-45B31A31F48D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SEGMENTACIÓN – Variable “</a:t>
            </a:r>
            <a:r>
              <a:rPr lang="en-GB" sz="3200" b="1" strike="noStrike" spc="-1" dirty="0" err="1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”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505516F-DEF9-26C4-B4A6-008D115B75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67F4EBD8-DD83-BB3E-6FDF-BC59D79E6DC0}"/>
              </a:ext>
            </a:extLst>
          </p:cNvPr>
          <p:cNvSpPr txBox="1"/>
          <p:nvPr/>
        </p:nvSpPr>
        <p:spPr>
          <a:xfrm>
            <a:off x="506746" y="6374090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D82E7EDF-58D7-3EDD-10E0-3CBA0DD22D8F}"/>
              </a:ext>
            </a:extLst>
          </p:cNvPr>
          <p:cNvSpPr/>
          <p:nvPr/>
        </p:nvSpPr>
        <p:spPr>
          <a:xfrm>
            <a:off x="4839825" y="1302824"/>
            <a:ext cx="2512349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Obreros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Servicios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Empleo doméstico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C011919C-1FCF-2C51-49A7-74794DE9D4A4}"/>
              </a:ext>
            </a:extLst>
          </p:cNvPr>
          <p:cNvSpPr/>
          <p:nvPr/>
        </p:nvSpPr>
        <p:spPr>
          <a:xfrm>
            <a:off x="9088876" y="1302824"/>
            <a:ext cx="2146571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Estudiantes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Desempleados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4FCC737-5161-184F-B2B0-0F28979F00A7}"/>
              </a:ext>
            </a:extLst>
          </p:cNvPr>
          <p:cNvCxnSpPr/>
          <p:nvPr/>
        </p:nvCxnSpPr>
        <p:spPr>
          <a:xfrm>
            <a:off x="2042809" y="3210128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1D90796-B669-B7D0-DCD0-6DF3DB632D40}"/>
              </a:ext>
            </a:extLst>
          </p:cNvPr>
          <p:cNvCxnSpPr/>
          <p:nvPr/>
        </p:nvCxnSpPr>
        <p:spPr>
          <a:xfrm>
            <a:off x="6036869" y="3210128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21A549B-6AA5-88CF-4C14-D13593E1AEA6}"/>
              </a:ext>
            </a:extLst>
          </p:cNvPr>
          <p:cNvCxnSpPr/>
          <p:nvPr/>
        </p:nvCxnSpPr>
        <p:spPr>
          <a:xfrm>
            <a:off x="10162162" y="3216613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F8FFAA1E-DE0D-6B17-3454-E3C8A7C56ADF}"/>
              </a:ext>
            </a:extLst>
          </p:cNvPr>
          <p:cNvSpPr/>
          <p:nvPr/>
        </p:nvSpPr>
        <p:spPr>
          <a:xfrm>
            <a:off x="1208981" y="4445489"/>
            <a:ext cx="1667655" cy="7952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Profesional</a:t>
            </a: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9205D01E-C475-93CA-13AB-483F6607F203}"/>
              </a:ext>
            </a:extLst>
          </p:cNvPr>
          <p:cNvSpPr/>
          <p:nvPr/>
        </p:nvSpPr>
        <p:spPr>
          <a:xfrm>
            <a:off x="5427652" y="4383351"/>
            <a:ext cx="1259848" cy="85738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Manual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: Rounded Corners 23">
            <a:extLst>
              <a:ext uri="{FF2B5EF4-FFF2-40B4-BE49-F238E27FC236}">
                <a16:creationId xmlns:a16="http://schemas.microsoft.com/office/drawing/2014/main" id="{B9056D49-D3DE-F5C2-3A5D-3CCC0320C8D0}"/>
              </a:ext>
            </a:extLst>
          </p:cNvPr>
          <p:cNvSpPr/>
          <p:nvPr/>
        </p:nvSpPr>
        <p:spPr>
          <a:xfrm>
            <a:off x="9532238" y="4383351"/>
            <a:ext cx="1259848" cy="85738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Otro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904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6C0B4-EDBB-5CB6-17BA-DC7E822F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0C858D-4C12-E357-18AF-09C6D0BA6401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2F2288-3930-24B3-2F00-3536BFA0592B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60D6D02-51E9-F2FC-EEA3-D67C7A00D1A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4A2137-6D70-8571-4EC7-481A25901D23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8B496446-7262-9061-5A36-BB054C9F1A9F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3A842D6-4308-44C8-ED3A-99880907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56" y="1300902"/>
            <a:ext cx="4543425" cy="12954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2A5AD9E3-9512-567C-F679-7F0EB4713AB6}"/>
              </a:ext>
            </a:extLst>
          </p:cNvPr>
          <p:cNvSpPr/>
          <p:nvPr/>
        </p:nvSpPr>
        <p:spPr>
          <a:xfrm>
            <a:off x="4052324" y="1730032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A6364CB-D28A-39AA-2A0A-1CE32D5A96D4}"/>
              </a:ext>
            </a:extLst>
          </p:cNvPr>
          <p:cNvSpPr/>
          <p:nvPr/>
        </p:nvSpPr>
        <p:spPr>
          <a:xfrm>
            <a:off x="4052324" y="2142155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857EACE-A4C6-9713-9E5A-BD9D5A97352F}"/>
              </a:ext>
            </a:extLst>
          </p:cNvPr>
          <p:cNvSpPr/>
          <p:nvPr/>
        </p:nvSpPr>
        <p:spPr>
          <a:xfrm>
            <a:off x="4052323" y="2333275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58F61DF5-E0E7-F347-6542-BA50306F4EA0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SEGMENTACIÓN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626E64C-FF4B-2917-6B16-46E2899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5" y="3092460"/>
            <a:ext cx="11181961" cy="27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DAE4D-687F-9FAE-0130-FE425B9A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4498202-C72C-22D7-1956-6FCEE067D80E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DD17DA-89DA-DCC1-6CC6-79406BE6653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C94AB587-D105-BEDF-5C34-83467BE2E569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3E069D4-53E3-9253-F02C-F394DA098B7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5BE01-E110-50DA-D032-1C21A93EA0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8F1879FD-AA9E-F246-7F4E-8DCDCE785684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4D49360-E891-E5C3-F9CD-5C9D78F7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81" y="1550519"/>
            <a:ext cx="2114550" cy="838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718C1E-50DF-F4C6-D565-7EA03048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6" y="3920929"/>
            <a:ext cx="1790700" cy="6477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7BFFC67-B45B-1373-FC3D-F98EC7BE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17" y="1182667"/>
            <a:ext cx="8147188" cy="4799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4A560098-EFFB-0942-5627-C0802F606E2D}"/>
              </a:ext>
            </a:extLst>
          </p:cNvPr>
          <p:cNvSpPr/>
          <p:nvPr/>
        </p:nvSpPr>
        <p:spPr>
          <a:xfrm>
            <a:off x="696604" y="250564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Los balances anuales más elevados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3B9EFECD-AD63-FB29-26B3-EA188D42BCA5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30 y 60 años</a:t>
            </a:r>
          </a:p>
        </p:txBody>
      </p:sp>
    </p:spTree>
    <p:extLst>
      <p:ext uri="{BB962C8B-B14F-4D97-AF65-F5344CB8AC3E}">
        <p14:creationId xmlns:p14="http://schemas.microsoft.com/office/powerpoint/2010/main" val="117757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925BF-3D1B-5263-DE1C-77133DD6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5350E7-C01D-BF86-8B58-2DF09D9E752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ACD252-5787-16E8-A751-FB3BA0A4F304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1ACF9845-FB34-1009-C19C-43AB9A37EE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C86BEE-2586-C432-F720-6728DED9530E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1C71B-ED1D-7DFC-EC13-39B667C2742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35AABEC7-B5B4-0FF2-46CF-6C45B1456E7D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5C1BD31C-3522-DE6D-4CFF-14C0F8BC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32" y="1134682"/>
            <a:ext cx="3512394" cy="324419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5EBAA5B-298E-0535-CC52-860154DD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85" y="1134028"/>
            <a:ext cx="3304786" cy="3347636"/>
          </a:xfrm>
          <a:prstGeom prst="rect">
            <a:avLst/>
          </a:prstGeom>
        </p:spPr>
      </p:pic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1C767376-BA9B-1B7F-18A6-36C89A04981D}"/>
              </a:ext>
            </a:extLst>
          </p:cNvPr>
          <p:cNvSpPr/>
          <p:nvPr/>
        </p:nvSpPr>
        <p:spPr>
          <a:xfrm>
            <a:off x="1924465" y="4841870"/>
            <a:ext cx="2712527" cy="102883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terciarios o secundarios</a:t>
            </a:r>
          </a:p>
        </p:txBody>
      </p:sp>
      <p:sp>
        <p:nvSpPr>
          <p:cNvPr id="2" name="Rectangle: Rounded Corners 23">
            <a:extLst>
              <a:ext uri="{FF2B5EF4-FFF2-40B4-BE49-F238E27FC236}">
                <a16:creationId xmlns:a16="http://schemas.microsoft.com/office/drawing/2014/main" id="{F9BE0BE2-7232-7FAC-BEA9-C4D682F7ED45}"/>
              </a:ext>
            </a:extLst>
          </p:cNvPr>
          <p:cNvSpPr/>
          <p:nvPr/>
        </p:nvSpPr>
        <p:spPr>
          <a:xfrm>
            <a:off x="6928005" y="452551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son profesionales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</p:spTree>
    <p:extLst>
      <p:ext uri="{BB962C8B-B14F-4D97-AF65-F5344CB8AC3E}">
        <p14:creationId xmlns:p14="http://schemas.microsoft.com/office/powerpoint/2010/main" val="90447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0BA40-C276-2CC6-95D2-B61D693FB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A361B89-43B7-6B69-806E-A3880366AC36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334CBB-A91C-42B5-C12E-F49D409FF18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25BCDA12-8D47-2396-9F9F-3C8D6DF9C8E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D32DB820-681C-2877-668F-A3BA9BAAB337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1964B-EAE7-025A-83B0-526FEF79FC4D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94D10B96-EEA4-E162-13DC-1C827AAEE476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83F1F443-470F-4AB9-2847-B95257A9CF61}"/>
              </a:ext>
            </a:extLst>
          </p:cNvPr>
          <p:cNvSpPr/>
          <p:nvPr/>
        </p:nvSpPr>
        <p:spPr>
          <a:xfrm>
            <a:off x="6745701" y="4899363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no tiene una hipoteca contratada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C82308CC-4736-4326-4C07-9DA72D0D9B94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Mayor proporción de personas casadas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E1099A-B908-2A6B-5FE5-D2091D5C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70" y="1255265"/>
            <a:ext cx="3515099" cy="34591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78615EB-D53D-ABA4-EDF3-3522373E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43" y="1276310"/>
            <a:ext cx="3116658" cy="34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5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531B-988B-8E91-231C-0A5FD22F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4285F5-B90B-2302-F522-CA27F24507F5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19B754-AB74-7DFC-2397-4B7BD1C97E7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03C29039-9011-611D-6A6A-2F20118036B9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4CD85E0-C368-473D-E544-777E5C1FDDCA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 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25E2F-5840-C597-9D97-1DC74F02B6F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F0A00B54-340C-D4E2-D2A9-2BF9E5CA37A9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879CD58E-C4B4-D56E-48F5-3D33A9721765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Profesionales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de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mediana edad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con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balance alto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y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alto nivel educativo</a:t>
            </a: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5CF6D9E7-A07F-7563-04F6-76B878EEEC86}"/>
              </a:ext>
            </a:extLst>
          </p:cNvPr>
          <p:cNvSpPr/>
          <p:nvPr/>
        </p:nvSpPr>
        <p:spPr>
          <a:xfrm>
            <a:off x="5156201" y="1182668"/>
            <a:ext cx="5604932" cy="3632200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Cuentas de inversión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Paquetes exclusivos con beneficios a largo plazo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Programas de fidelización 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Seguros de vida</a:t>
            </a:r>
          </a:p>
        </p:txBody>
      </p:sp>
    </p:spTree>
    <p:extLst>
      <p:ext uri="{BB962C8B-B14F-4D97-AF65-F5344CB8AC3E}">
        <p14:creationId xmlns:p14="http://schemas.microsoft.com/office/powerpoint/2010/main" val="276569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A8669-6BDF-FADF-4F31-6B206C92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58EB294-D707-4DB8-411E-37B7FD51F14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8D85C0-0163-1909-B287-657410AE367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16337127-4695-942C-3F8D-6202FF0B256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69E4E55-6F8C-1032-3524-57C969597DA0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363DB-82D9-068B-0E3D-14966E555B72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BA417DFA-1F6E-79E0-2BC6-665DE477C1D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CAD752B8-7399-2631-723D-302C6D2ED62F}"/>
              </a:ext>
            </a:extLst>
          </p:cNvPr>
          <p:cNvSpPr/>
          <p:nvPr/>
        </p:nvSpPr>
        <p:spPr>
          <a:xfrm>
            <a:off x="696604" y="258826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Algunos balances elevados, pero con un promedio menor al segmento 2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16E52952-0857-D37E-8474-D9ECDE763713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50 y 80 años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344F0A-78F4-C731-3C2A-FFCBB871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17" y="1182666"/>
            <a:ext cx="8147188" cy="48264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78EF8F-3512-3DAC-B741-79FFDBFE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8" y="1626186"/>
            <a:ext cx="2124075" cy="8096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1BB5A41-073D-1309-8F26-90BAA0B5F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05" y="3905288"/>
            <a:ext cx="17907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1523</TotalTime>
  <Words>755</Words>
  <Application>Microsoft Office PowerPoint</Application>
  <PresentationFormat>Panorámica</PresentationFormat>
  <Paragraphs>143</Paragraphs>
  <Slides>17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Calibri</vt:lpstr>
      <vt:lpstr>Lato Black</vt:lpstr>
      <vt:lpstr>Proxima Nova</vt:lpstr>
      <vt:lpstr>Symbol</vt:lpstr>
      <vt:lpstr>Times New Roman</vt:lpstr>
      <vt:lpstr>Wingdings</vt:lpstr>
      <vt:lpstr>Office Theme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Damian Molini</cp:lastModifiedBy>
  <cp:revision>106</cp:revision>
  <dcterms:created xsi:type="dcterms:W3CDTF">2020-09-29T07:20:24Z</dcterms:created>
  <dcterms:modified xsi:type="dcterms:W3CDTF">2024-10-21T06:38:13Z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